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1"/>
  </p:sldMasterIdLst>
  <p:notesMasterIdLst>
    <p:notesMasterId r:id="rId18"/>
  </p:notesMasterIdLst>
  <p:handoutMasterIdLst>
    <p:handoutMasterId r:id="rId19"/>
  </p:handoutMasterIdLst>
  <p:sldIdLst>
    <p:sldId id="264" r:id="rId2"/>
    <p:sldId id="265" r:id="rId3"/>
    <p:sldId id="266" r:id="rId4"/>
    <p:sldId id="267" r:id="rId5"/>
    <p:sldId id="268" r:id="rId6"/>
    <p:sldId id="269" r:id="rId7"/>
    <p:sldId id="270" r:id="rId8"/>
    <p:sldId id="287" r:id="rId9"/>
    <p:sldId id="290" r:id="rId10"/>
    <p:sldId id="289" r:id="rId11"/>
    <p:sldId id="288" r:id="rId12"/>
    <p:sldId id="291" r:id="rId13"/>
    <p:sldId id="283" r:id="rId14"/>
    <p:sldId id="284" r:id="rId15"/>
    <p:sldId id="285" r:id="rId16"/>
    <p:sldId id="286" r:id="rId17"/>
  </p:sldIdLst>
  <p:sldSz cx="9144000" cy="6858000" type="screen4x3"/>
  <p:notesSz cx="6648450" cy="9782175"/>
  <p:defaultTextStyle>
    <a:defPPr>
      <a:defRPr lang="fr-FR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81">
          <p15:clr>
            <a:srgbClr val="A4A3A4"/>
          </p15:clr>
        </p15:guide>
        <p15:guide id="2" pos="209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94590" autoAdjust="0"/>
  </p:normalViewPr>
  <p:slideViewPr>
    <p:cSldViewPr>
      <p:cViewPr varScale="1">
        <p:scale>
          <a:sx n="71" d="100"/>
          <a:sy n="71" d="100"/>
        </p:scale>
        <p:origin x="1350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6918"/>
    </p:cViewPr>
  </p:sorterViewPr>
  <p:notesViewPr>
    <p:cSldViewPr>
      <p:cViewPr>
        <p:scale>
          <a:sx n="100" d="100"/>
          <a:sy n="100" d="100"/>
        </p:scale>
        <p:origin x="-924" y="2430"/>
      </p:cViewPr>
      <p:guideLst>
        <p:guide orient="horz" pos="3081"/>
        <p:guide pos="209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131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21" tIns="45610" rIns="91221" bIns="45610" numCol="1" anchor="t" anchorCtr="0" compatLnSpc="1">
            <a:prstTxWarp prst="textNoShape">
              <a:avLst/>
            </a:prstTxWarp>
          </a:bodyPr>
          <a:lstStyle>
            <a:lvl1pPr defTabSz="912813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7138" y="0"/>
            <a:ext cx="2881312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21" tIns="45610" rIns="91221" bIns="45610" numCol="1" anchor="t" anchorCtr="0" compatLnSpc="1">
            <a:prstTxWarp prst="textNoShape">
              <a:avLst/>
            </a:prstTxWarp>
          </a:bodyPr>
          <a:lstStyle>
            <a:lvl1pPr algn="r" defTabSz="912813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42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293225"/>
            <a:ext cx="288131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21" tIns="45610" rIns="91221" bIns="45610" numCol="1" anchor="b" anchorCtr="0" compatLnSpc="1">
            <a:prstTxWarp prst="textNoShape">
              <a:avLst/>
            </a:prstTxWarp>
          </a:bodyPr>
          <a:lstStyle>
            <a:lvl1pPr defTabSz="912813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42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7138" y="9293225"/>
            <a:ext cx="2881312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21" tIns="45610" rIns="91221" bIns="45610" numCol="1" anchor="b" anchorCtr="0" compatLnSpc="1">
            <a:prstTxWarp prst="textNoShape">
              <a:avLst/>
            </a:prstTxWarp>
          </a:bodyPr>
          <a:lstStyle>
            <a:lvl1pPr algn="r" defTabSz="912813">
              <a:defRPr sz="1000">
                <a:latin typeface="Arial" charset="0"/>
              </a:defRPr>
            </a:lvl1pPr>
          </a:lstStyle>
          <a:p>
            <a:pPr>
              <a:defRPr/>
            </a:pPr>
            <a:fld id="{05A6847E-ECD8-4888-9A6C-CBE85B378C12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43995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131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21" tIns="45610" rIns="91221" bIns="45610" numCol="1" anchor="t" anchorCtr="0" compatLnSpc="1">
            <a:prstTxWarp prst="textNoShape">
              <a:avLst/>
            </a:prstTxWarp>
          </a:bodyPr>
          <a:lstStyle>
            <a:lvl1pPr defTabSz="912813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67138" y="0"/>
            <a:ext cx="2881312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21" tIns="45610" rIns="91221" bIns="45610" numCol="1" anchor="t" anchorCtr="0" compatLnSpc="1">
            <a:prstTxWarp prst="textNoShape">
              <a:avLst/>
            </a:prstTxWarp>
          </a:bodyPr>
          <a:lstStyle>
            <a:lvl1pPr algn="r" defTabSz="912813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6300" y="733425"/>
            <a:ext cx="4895850" cy="36703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379413" y="4646613"/>
            <a:ext cx="5851525" cy="4402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21" tIns="45610" rIns="91221" bIns="456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Cliquez pour modifier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256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293225"/>
            <a:ext cx="2881313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21" tIns="45610" rIns="91221" bIns="45610" numCol="1" anchor="b" anchorCtr="0" compatLnSpc="1">
            <a:prstTxWarp prst="textNoShape">
              <a:avLst/>
            </a:prstTxWarp>
          </a:bodyPr>
          <a:lstStyle>
            <a:lvl1pPr defTabSz="912813">
              <a:defRPr sz="800">
                <a:latin typeface="Arial" charset="0"/>
              </a:defRPr>
            </a:lvl1pPr>
          </a:lstStyle>
          <a:p>
            <a:pPr>
              <a:defRPr/>
            </a:pPr>
            <a:r>
              <a:rPr lang="fr-FR"/>
              <a:t>© HANDSHAKE - Philippe MASINA</a:t>
            </a:r>
          </a:p>
        </p:txBody>
      </p:sp>
      <p:sp>
        <p:nvSpPr>
          <p:cNvPr id="256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67138" y="9293225"/>
            <a:ext cx="2881312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21" tIns="45610" rIns="91221" bIns="45610" numCol="1" anchor="b" anchorCtr="0" compatLnSpc="1">
            <a:prstTxWarp prst="textNoShape">
              <a:avLst/>
            </a:prstTxWarp>
          </a:bodyPr>
          <a:lstStyle>
            <a:lvl1pPr algn="r" defTabSz="912813">
              <a:defRPr sz="800">
                <a:latin typeface="Arial" charset="0"/>
              </a:defRPr>
            </a:lvl1pPr>
          </a:lstStyle>
          <a:p>
            <a:pPr>
              <a:defRPr/>
            </a:pPr>
            <a:r>
              <a:rPr lang="fr-FR"/>
              <a:t>I-</a:t>
            </a:r>
            <a:fld id="{88B410AF-14E7-4D87-8C8E-6E377E0C2388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02245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fr-FR"/>
              <a:t>Cliquez pour modifier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2118913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7002463" y="457200"/>
            <a:ext cx="1943100" cy="5638800"/>
          </a:xfrm>
        </p:spPr>
        <p:txBody>
          <a:bodyPr vert="eaVert"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173163" y="457200"/>
            <a:ext cx="5676900" cy="563880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16717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87624" y="13209"/>
            <a:ext cx="7829947" cy="1143000"/>
          </a:xfrm>
        </p:spPr>
        <p:txBody>
          <a:bodyPr/>
          <a:lstStyle>
            <a:lvl1pPr>
              <a:defRPr sz="3200"/>
            </a:lvl1pPr>
          </a:lstStyle>
          <a:p>
            <a:r>
              <a:rPr lang="fr-FR" dirty="0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9512" y="1412776"/>
            <a:ext cx="8766051" cy="5040560"/>
          </a:xfrm>
        </p:spPr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010342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173163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35563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892756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568818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66428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0620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855899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371934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425494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6477000"/>
            <a:ext cx="9144000" cy="76200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fr-FR" altLang="fr-FR"/>
          </a:p>
        </p:txBody>
      </p:sp>
      <p:sp>
        <p:nvSpPr>
          <p:cNvPr id="1027" name="Text Box 3"/>
          <p:cNvSpPr txBox="1">
            <a:spLocks noChangeArrowheads="1"/>
          </p:cNvSpPr>
          <p:nvPr/>
        </p:nvSpPr>
        <p:spPr bwMode="auto">
          <a:xfrm>
            <a:off x="6934200" y="6553200"/>
            <a:ext cx="12192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fr-FR" sz="1200" dirty="0"/>
              <a:t>Page </a:t>
            </a:r>
            <a:fld id="{E218E9B1-FD08-4C80-902E-210BA2967D0D}" type="slidenum">
              <a:rPr lang="fr-FR" sz="1200" smtClean="0"/>
              <a:pPr>
                <a:spcBef>
                  <a:spcPct val="50000"/>
                </a:spcBef>
                <a:defRPr/>
              </a:pPr>
              <a:t>‹N°›</a:t>
            </a:fld>
            <a:endParaRPr lang="fr-FR" dirty="0">
              <a:latin typeface="Times New Roman" pitchFamily="18" charset="0"/>
            </a:endParaRPr>
          </a:p>
        </p:txBody>
      </p:sp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2209800" y="6553200"/>
            <a:ext cx="47244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fr-FR" sz="1600" dirty="0"/>
              <a:t>Python</a:t>
            </a:r>
            <a:endParaRPr lang="fr-FR" dirty="0">
              <a:latin typeface="Times New Roman" pitchFamily="18" charset="0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77925" y="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Cliquez pour modifier le style du titre du masque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9388" y="1196975"/>
            <a:ext cx="8766175" cy="528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Cliquez pour modifier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</a:p>
        </p:txBody>
      </p:sp>
      <p:sp>
        <p:nvSpPr>
          <p:cNvPr id="1031" name="Text Box 7"/>
          <p:cNvSpPr txBox="1">
            <a:spLocks noChangeArrowheads="1"/>
          </p:cNvSpPr>
          <p:nvPr/>
        </p:nvSpPr>
        <p:spPr bwMode="auto">
          <a:xfrm>
            <a:off x="0" y="6521450"/>
            <a:ext cx="34290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fr-FR" sz="1200"/>
              <a:t>© Cyril Vincent Conseil</a:t>
            </a:r>
            <a:endParaRPr lang="fr-FR">
              <a:latin typeface="Times New Roman" pitchFamily="18" charset="0"/>
            </a:endParaRPr>
          </a:p>
        </p:txBody>
      </p:sp>
      <p:pic>
        <p:nvPicPr>
          <p:cNvPr id="1032" name="Picture 8" descr="cartevisite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8745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Monotype Sorts" pitchFamily="2" charset="2"/>
        <a:buChar char="o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fr-FR" altLang="fr-FR" dirty="0"/>
              <a:t>Chapitre 15</a:t>
            </a:r>
          </a:p>
          <a:p>
            <a:pPr eaLnBrk="1" hangingPunct="1"/>
            <a:r>
              <a:rPr lang="fr-FR" altLang="fr-FR" dirty="0" err="1"/>
              <a:t>Reinforcment</a:t>
            </a:r>
            <a:endParaRPr lang="fr-FR" alt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5023445"/>
            <a:ext cx="6715125" cy="1285875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3107495" y="2132856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/>
              <a:t>Deep</a:t>
            </a:r>
            <a:r>
              <a:rPr lang="fr-FR" sz="3600" dirty="0"/>
              <a:t> Learning</a:t>
            </a:r>
          </a:p>
        </p:txBody>
      </p:sp>
      <p:pic>
        <p:nvPicPr>
          <p:cNvPr id="6" name="Picture 4" descr="Keras tutorial - keras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812775"/>
            <a:ext cx="1320081" cy="1320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8C223E-4814-5770-E767-58CF91F04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TF Agents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FD9CC5F-C927-04CD-FEE5-308E16988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Module </a:t>
            </a:r>
            <a:r>
              <a:rPr lang="fr-FR" dirty="0" err="1"/>
              <a:t>Tensorflow</a:t>
            </a:r>
            <a:r>
              <a:rPr lang="fr-FR" dirty="0"/>
              <a:t> pour le RL</a:t>
            </a:r>
          </a:p>
        </p:txBody>
      </p:sp>
    </p:spTree>
    <p:extLst>
      <p:ext uri="{BB962C8B-B14F-4D97-AF65-F5344CB8AC3E}">
        <p14:creationId xmlns:p14="http://schemas.microsoft.com/office/powerpoint/2010/main" val="4291785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D7722A-27C6-1BD5-2BF3-1F1268282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Environnement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73C9F4-5894-AF87-05C6-25008CC53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environnement représente la tâche ou le problème à résoudre</a:t>
            </a:r>
          </a:p>
          <a:p>
            <a:pPr lvl="1"/>
            <a:r>
              <a:rPr lang="fr-FR" dirty="0"/>
              <a:t>Les environnements standard peuvent être créés dans TF-agents utilisant </a:t>
            </a:r>
            <a:r>
              <a:rPr lang="fr-FR" dirty="0" err="1"/>
              <a:t>tf_agents.environments</a:t>
            </a:r>
            <a:endParaRPr lang="fr-FR" dirty="0"/>
          </a:p>
          <a:p>
            <a:r>
              <a:rPr lang="fr-FR" dirty="0"/>
              <a:t>TF-Agents propose des outils pour le chargement d'environnements à partir de sources telles que </a:t>
            </a:r>
            <a:r>
              <a:rPr lang="fr-FR" dirty="0" err="1"/>
              <a:t>OpenAI</a:t>
            </a:r>
            <a:r>
              <a:rPr lang="fr-FR" dirty="0"/>
              <a:t> Gym, Atari et DM Control</a:t>
            </a:r>
          </a:p>
        </p:txBody>
      </p:sp>
    </p:spTree>
    <p:extLst>
      <p:ext uri="{BB962C8B-B14F-4D97-AF65-F5344CB8AC3E}">
        <p14:creationId xmlns:p14="http://schemas.microsoft.com/office/powerpoint/2010/main" val="3613750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150973-DF04-CE69-EDAB-E893EC5D7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Policy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B9FE901-82A9-70D2-A4BC-8B7254020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Les policies </a:t>
            </a:r>
            <a:r>
              <a:rPr lang="en-US" dirty="0" err="1"/>
              <a:t>mappe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observation d’un </a:t>
            </a:r>
            <a:r>
              <a:rPr lang="en-US" dirty="0" err="1"/>
              <a:t>environnement</a:t>
            </a:r>
            <a:r>
              <a:rPr lang="en-US" dirty="0"/>
              <a:t> </a:t>
            </a:r>
            <a:r>
              <a:rPr lang="en-US" dirty="0" err="1"/>
              <a:t>vers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action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distribution </a:t>
            </a:r>
            <a:r>
              <a:rPr lang="en-US" dirty="0" err="1"/>
              <a:t>vers</a:t>
            </a:r>
            <a:r>
              <a:rPr lang="en-US" dirty="0"/>
              <a:t> des actions</a:t>
            </a:r>
          </a:p>
          <a:p>
            <a:r>
              <a:rPr lang="en-US" dirty="0"/>
              <a:t>Dans TF-Agents, les observations </a:t>
            </a:r>
            <a:r>
              <a:rPr lang="en-US" dirty="0" err="1"/>
              <a:t>sont</a:t>
            </a:r>
            <a:r>
              <a:rPr lang="en-US" dirty="0"/>
              <a:t> </a:t>
            </a:r>
            <a:r>
              <a:rPr lang="en-US" dirty="0" err="1"/>
              <a:t>contenues</a:t>
            </a:r>
            <a:r>
              <a:rPr lang="en-US" dirty="0"/>
              <a:t> dans un tuple </a:t>
            </a:r>
            <a:r>
              <a:rPr lang="en-US" dirty="0" err="1"/>
              <a:t>nommé</a:t>
            </a:r>
            <a:r>
              <a:rPr lang="en-US" dirty="0"/>
              <a:t> </a:t>
            </a:r>
            <a:r>
              <a:rPr lang="en-US" dirty="0" err="1"/>
              <a:t>TimeStep</a:t>
            </a:r>
            <a:r>
              <a:rPr lang="en-US" dirty="0"/>
              <a:t>('</a:t>
            </a:r>
            <a:r>
              <a:rPr lang="en-US" dirty="0" err="1"/>
              <a:t>step_type</a:t>
            </a:r>
            <a:r>
              <a:rPr lang="en-US" dirty="0"/>
              <a:t>', 'discount', 'reward', 'observation')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81474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98FBF2-EE58-4C78-8BFF-A9C44A9D6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Policy and Value Network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3A7D88-9B42-4340-BA96-10106A3DD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Comment noter un coup dans un jeu sans avoir fini le jeu</a:t>
            </a:r>
          </a:p>
          <a:p>
            <a:pPr lvl="1"/>
            <a:r>
              <a:rPr lang="fr-FR" dirty="0"/>
              <a:t>Dans un GAN il faut attendre d'avoir fini la génération pour la noter</a:t>
            </a:r>
          </a:p>
          <a:p>
            <a:pPr lvl="1"/>
            <a:r>
              <a:rPr lang="fr-FR" dirty="0"/>
              <a:t>Si le jeu dure trop longtemps c'est impossible</a:t>
            </a:r>
          </a:p>
          <a:p>
            <a:pPr lvl="1"/>
            <a:r>
              <a:rPr lang="fr-FR" dirty="0"/>
              <a:t>Il faut donc noter chaque coup</a:t>
            </a:r>
          </a:p>
          <a:p>
            <a:pPr lvl="1"/>
            <a:r>
              <a:rPr lang="fr-FR" dirty="0"/>
              <a:t>Utilisé dans </a:t>
            </a:r>
            <a:r>
              <a:rPr lang="fr-FR" dirty="0" err="1"/>
              <a:t>AlphaGo</a:t>
            </a:r>
            <a:r>
              <a:rPr lang="fr-FR" dirty="0"/>
              <a:t> et </a:t>
            </a:r>
            <a:r>
              <a:rPr lang="fr-FR" dirty="0" err="1"/>
              <a:t>StockFish</a:t>
            </a:r>
            <a:r>
              <a:rPr lang="fr-FR" dirty="0"/>
              <a:t>, abandonné dans </a:t>
            </a:r>
            <a:r>
              <a:rPr lang="fr-FR" dirty="0" err="1"/>
              <a:t>AlphaZero</a:t>
            </a:r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0196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15C6CD-92C1-4420-B507-D282921DC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Policy network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FE06F7-4E73-49BA-A94F-4B52A9763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Ce réseau va attribué un état à une action</a:t>
            </a:r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330FCC75-6CE5-449E-85B2-33B955D5DEF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12" y="2251043"/>
            <a:ext cx="7867650" cy="414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766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43EF4D-0AB3-450F-BC4A-DEFBE17F1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Value network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32533A-944E-4A14-B278-16CBE18C8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Va noter l'action du Policy Network</a:t>
            </a:r>
          </a:p>
        </p:txBody>
      </p:sp>
      <p:sp>
        <p:nvSpPr>
          <p:cNvPr id="4" name="AutoShape 2" descr="Image for post">
            <a:extLst>
              <a:ext uri="{FF2B5EF4-FFF2-40B4-BE49-F238E27FC236}">
                <a16:creationId xmlns:a16="http://schemas.microsoft.com/office/drawing/2014/main" id="{BE48B862-E563-4E06-AB47-36AFE0900F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2050" name="Picture 2" descr="Image for post">
            <a:extLst>
              <a:ext uri="{FF2B5EF4-FFF2-40B4-BE49-F238E27FC236}">
                <a16:creationId xmlns:a16="http://schemas.microsoft.com/office/drawing/2014/main" id="{A61145AA-0CD7-4A6F-AE70-B21D9810F46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348880"/>
            <a:ext cx="45720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7798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6D2BF4-D27A-4488-9E39-37F0838C1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Policy &amp; Value Network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9C4FE3-4B29-42A7-A30D-2398DA8B86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Associé à un réseau classique (MLP) va calculer le </a:t>
            </a:r>
            <a:r>
              <a:rPr lang="fr-FR" dirty="0" err="1"/>
              <a:t>loss</a:t>
            </a:r>
            <a:r>
              <a:rPr lang="fr-FR" dirty="0"/>
              <a:t> du réseau</a:t>
            </a:r>
          </a:p>
          <a:p>
            <a:r>
              <a:rPr lang="fr-FR" dirty="0" err="1"/>
              <a:t>Reinforcement</a:t>
            </a:r>
            <a:r>
              <a:rPr lang="fr-FR" dirty="0"/>
              <a:t> Learning</a:t>
            </a:r>
          </a:p>
        </p:txBody>
      </p:sp>
      <p:pic>
        <p:nvPicPr>
          <p:cNvPr id="2050" name="Picture 2" descr="Image for post">
            <a:extLst>
              <a:ext uri="{FF2B5EF4-FFF2-40B4-BE49-F238E27FC236}">
                <a16:creationId xmlns:a16="http://schemas.microsoft.com/office/drawing/2014/main" id="{3825D5D8-1A5A-43ED-967E-20AE4E0B0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2956494"/>
            <a:ext cx="5415942" cy="340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222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TensorFlow</a:t>
            </a:r>
            <a:r>
              <a:rPr lang="fr-FR" dirty="0"/>
              <a:t> </a:t>
            </a:r>
            <a:r>
              <a:rPr lang="fr-FR" dirty="0" err="1"/>
              <a:t>AlphaGo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IBM </a:t>
            </a:r>
            <a:r>
              <a:rPr lang="fr-FR" dirty="0" err="1"/>
              <a:t>DeepBlue</a:t>
            </a:r>
            <a:endParaRPr lang="fr-FR" dirty="0"/>
          </a:p>
          <a:p>
            <a:pPr lvl="1"/>
            <a:r>
              <a:rPr lang="fr-FR" dirty="0"/>
              <a:t>Bas Kasparov en 1997</a:t>
            </a:r>
          </a:p>
          <a:p>
            <a:r>
              <a:rPr lang="fr-FR" dirty="0" err="1"/>
              <a:t>AlphaGo</a:t>
            </a:r>
            <a:endParaRPr lang="fr-FR" dirty="0"/>
          </a:p>
          <a:p>
            <a:pPr lvl="1"/>
            <a:r>
              <a:rPr lang="fr-FR" dirty="0"/>
              <a:t>Développé par Google </a:t>
            </a:r>
            <a:r>
              <a:rPr lang="fr-FR" dirty="0" err="1"/>
              <a:t>DeepMind</a:t>
            </a:r>
            <a:endParaRPr lang="fr-FR" dirty="0"/>
          </a:p>
          <a:p>
            <a:pPr lvl="1"/>
            <a:r>
              <a:rPr lang="fr-FR" dirty="0"/>
              <a:t>Bas un pro en 2015</a:t>
            </a:r>
          </a:p>
          <a:p>
            <a:pPr lvl="1"/>
            <a:r>
              <a:rPr lang="fr-FR" dirty="0"/>
              <a:t>Ingère une énorme base de données de parties de Go</a:t>
            </a:r>
          </a:p>
          <a:p>
            <a:pPr lvl="1"/>
            <a:r>
              <a:rPr lang="fr-FR" dirty="0"/>
              <a:t>Parcours de graphe</a:t>
            </a:r>
          </a:p>
          <a:p>
            <a:pPr lvl="1"/>
            <a:r>
              <a:rPr lang="fr-FR" dirty="0"/>
              <a:t>Deux réseaux de neurones</a:t>
            </a:r>
          </a:p>
          <a:p>
            <a:pPr lvl="2"/>
            <a:r>
              <a:rPr lang="fr-FR" dirty="0"/>
              <a:t>Un pour les valeurs, un autre pour les objectifs</a:t>
            </a:r>
          </a:p>
          <a:p>
            <a:pPr lvl="1"/>
            <a:r>
              <a:rPr lang="fr-FR" dirty="0"/>
              <a:t>Joue contre lui même</a:t>
            </a:r>
          </a:p>
          <a:p>
            <a:pPr lvl="1"/>
            <a:r>
              <a:rPr lang="fr-FR" dirty="0"/>
              <a:t>Bas Lee </a:t>
            </a:r>
            <a:r>
              <a:rPr lang="fr-FR" dirty="0" err="1"/>
              <a:t>Sedol</a:t>
            </a:r>
            <a:r>
              <a:rPr lang="fr-FR" dirty="0"/>
              <a:t> le n°1 mondial en 2017</a:t>
            </a:r>
          </a:p>
        </p:txBody>
      </p:sp>
      <p:pic>
        <p:nvPicPr>
          <p:cNvPr id="1026" name="Picture 2" descr="https://cdn-images-1.medium.com/max/2560/1*Uz2UQz3xjLm21dgGd94fNw.jpe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836712"/>
            <a:ext cx="2957728" cy="2864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4534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Move 37!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9512" y="1412776"/>
            <a:ext cx="8766051" cy="2808312"/>
          </a:xfrm>
        </p:spPr>
        <p:txBody>
          <a:bodyPr/>
          <a:lstStyle/>
          <a:p>
            <a:r>
              <a:rPr lang="fr-FR" sz="2000" dirty="0" err="1"/>
              <a:t>AlphaGo</a:t>
            </a:r>
            <a:r>
              <a:rPr lang="fr-FR" sz="2000" dirty="0"/>
              <a:t> </a:t>
            </a:r>
            <a:r>
              <a:rPr lang="fr-FR" sz="2000" dirty="0" err="1"/>
              <a:t>Zero</a:t>
            </a:r>
            <a:endParaRPr lang="fr-FR" sz="2000" dirty="0"/>
          </a:p>
          <a:p>
            <a:pPr lvl="1"/>
            <a:r>
              <a:rPr lang="fr-FR" sz="1800" dirty="0"/>
              <a:t>Article publié sur Arxiv.org en 2017</a:t>
            </a:r>
          </a:p>
          <a:p>
            <a:pPr lvl="1"/>
            <a:r>
              <a:rPr lang="fr-FR" sz="1800" dirty="0"/>
              <a:t>Simplifie </a:t>
            </a:r>
            <a:r>
              <a:rPr lang="fr-FR" sz="1800" dirty="0" err="1"/>
              <a:t>AlphaGo</a:t>
            </a:r>
            <a:endParaRPr lang="fr-FR" sz="1800" dirty="0"/>
          </a:p>
          <a:p>
            <a:pPr lvl="1"/>
            <a:r>
              <a:rPr lang="fr-FR" sz="1800" dirty="0"/>
              <a:t>Un seul réseau</a:t>
            </a:r>
          </a:p>
          <a:p>
            <a:pPr lvl="1"/>
            <a:r>
              <a:rPr lang="fr-FR" sz="1800" dirty="0"/>
              <a:t>Aucune base de données</a:t>
            </a:r>
          </a:p>
          <a:p>
            <a:pPr lvl="1"/>
            <a:r>
              <a:rPr lang="fr-FR" sz="1800" dirty="0"/>
              <a:t>Joue contre lui-même</a:t>
            </a:r>
          </a:p>
          <a:p>
            <a:pPr lvl="1"/>
            <a:r>
              <a:rPr lang="fr-FR" sz="1800" dirty="0"/>
              <a:t>Les règles du jeu de Go sont codées en "dur"</a:t>
            </a:r>
          </a:p>
          <a:p>
            <a:pPr lvl="1"/>
            <a:r>
              <a:rPr lang="fr-FR" sz="1800" dirty="0"/>
              <a:t>Bat un humain en 24h</a:t>
            </a:r>
          </a:p>
          <a:p>
            <a:pPr lvl="1"/>
            <a:r>
              <a:rPr lang="fr-FR" sz="1800" dirty="0"/>
              <a:t>Bat un champion du monde en 3 jours</a:t>
            </a:r>
          </a:p>
          <a:p>
            <a:pPr lvl="1"/>
            <a:endParaRPr lang="fr-FR" sz="1800" dirty="0"/>
          </a:p>
          <a:p>
            <a:pPr lvl="1"/>
            <a:endParaRPr lang="fr-FR" sz="18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4477655"/>
            <a:ext cx="4635409" cy="238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514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Alpha </a:t>
            </a:r>
            <a:r>
              <a:rPr lang="fr-FR" dirty="0" err="1"/>
              <a:t>Zero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AlphaZero</a:t>
            </a:r>
            <a:endParaRPr lang="fr-FR" dirty="0"/>
          </a:p>
          <a:p>
            <a:pPr lvl="1"/>
            <a:r>
              <a:rPr lang="fr-FR" dirty="0"/>
              <a:t>Version généraliste de </a:t>
            </a:r>
            <a:r>
              <a:rPr lang="fr-FR" dirty="0" err="1"/>
              <a:t>AlphaGo</a:t>
            </a:r>
            <a:endParaRPr lang="fr-FR" dirty="0"/>
          </a:p>
          <a:p>
            <a:pPr lvl="1"/>
            <a:r>
              <a:rPr lang="fr-FR" dirty="0"/>
              <a:t>Echec, Go, </a:t>
            </a:r>
            <a:r>
              <a:rPr lang="fr-FR" dirty="0" err="1"/>
              <a:t>Shogi</a:t>
            </a:r>
            <a:r>
              <a:rPr lang="fr-FR" dirty="0"/>
              <a:t>, …</a:t>
            </a:r>
          </a:p>
          <a:p>
            <a:r>
              <a:rPr lang="fr-FR" dirty="0"/>
              <a:t>Part de Zéro</a:t>
            </a:r>
          </a:p>
          <a:p>
            <a:pPr lvl="1"/>
            <a:r>
              <a:rPr lang="fr-FR" dirty="0"/>
              <a:t>Est bien meilleurs qu'un apprentissage supervisé</a:t>
            </a:r>
          </a:p>
          <a:p>
            <a:pPr lvl="1"/>
            <a:r>
              <a:rPr lang="fr-FR" dirty="0"/>
              <a:t>N'est as limité par l'intelligence humaine</a:t>
            </a:r>
          </a:p>
          <a:p>
            <a:pPr lvl="1"/>
            <a:r>
              <a:rPr lang="fr-FR" dirty="0"/>
              <a:t>Bat un champion du monde en 4h</a:t>
            </a:r>
          </a:p>
          <a:p>
            <a:pPr lvl="1"/>
            <a:r>
              <a:rPr lang="fr-FR" dirty="0"/>
              <a:t>Bat </a:t>
            </a:r>
            <a:r>
              <a:rPr lang="fr-FR" dirty="0" err="1"/>
              <a:t>AlphaGo</a:t>
            </a:r>
            <a:r>
              <a:rPr lang="fr-FR" dirty="0"/>
              <a:t> en 8h</a:t>
            </a:r>
          </a:p>
          <a:p>
            <a:pPr lvl="1"/>
            <a:r>
              <a:rPr lang="fr-FR" dirty="0"/>
              <a:t>1700 </a:t>
            </a:r>
            <a:r>
              <a:rPr lang="fr-FR" dirty="0" err="1"/>
              <a:t>GPU.Year</a:t>
            </a:r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912" y="4653136"/>
            <a:ext cx="5847922" cy="144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43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AlphaZero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Aux Echec </a:t>
            </a:r>
            <a:r>
              <a:rPr lang="fr-FR" dirty="0" err="1"/>
              <a:t>AlphaZero</a:t>
            </a:r>
            <a:r>
              <a:rPr lang="fr-FR" dirty="0"/>
              <a:t> bat </a:t>
            </a:r>
            <a:r>
              <a:rPr lang="fr-FR" dirty="0" err="1"/>
              <a:t>StockFish</a:t>
            </a:r>
            <a:endParaRPr lang="fr-FR" dirty="0"/>
          </a:p>
          <a:p>
            <a:pPr lvl="1"/>
            <a:r>
              <a:rPr lang="fr-FR" dirty="0"/>
              <a:t>qui est une exploration d'arbre + base de données</a:t>
            </a:r>
          </a:p>
          <a:p>
            <a:pPr lvl="1"/>
            <a:r>
              <a:rPr lang="fr-FR" dirty="0"/>
              <a:t>Un des meilleurs réseau de neurone fait 64 </a:t>
            </a:r>
            <a:r>
              <a:rPr lang="fr-FR" dirty="0" err="1"/>
              <a:t>Layers</a:t>
            </a:r>
            <a:endParaRPr lang="fr-FR" dirty="0"/>
          </a:p>
          <a:p>
            <a:pPr lvl="1"/>
            <a:r>
              <a:rPr lang="fr-FR" dirty="0"/>
              <a:t>Entre 50K et 100K neurones (34Mo)</a:t>
            </a:r>
          </a:p>
          <a:p>
            <a:pPr lvl="1"/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1648" y="3212976"/>
            <a:ext cx="4759251" cy="3810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059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DATA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Alpha </a:t>
            </a:r>
            <a:r>
              <a:rPr lang="fr-FR" dirty="0" err="1"/>
              <a:t>Zero</a:t>
            </a:r>
            <a:r>
              <a:rPr lang="fr-FR" dirty="0"/>
              <a:t> n'est pas supervisé</a:t>
            </a:r>
          </a:p>
          <a:p>
            <a:pPr lvl="1"/>
            <a:r>
              <a:rPr lang="fr-FR" dirty="0"/>
              <a:t>Pour cela il a effectué 21 Million de parties pour battre Alpha Go Lee en 8h (730 parties / s)</a:t>
            </a:r>
          </a:p>
          <a:p>
            <a:pPr lvl="1"/>
            <a:r>
              <a:rPr lang="fr-FR" dirty="0"/>
              <a:t>44 Million de parties pour battre Stockfish aux échecs (</a:t>
            </a:r>
            <a:r>
              <a:rPr lang="fr-FR" dirty="0" err="1"/>
              <a:t>Algo</a:t>
            </a:r>
            <a:r>
              <a:rPr lang="fr-FR" dirty="0"/>
              <a:t> brut de force + heuristique d'arbre) en 4h (3055 parties / s)</a:t>
            </a:r>
          </a:p>
          <a:p>
            <a:r>
              <a:rPr lang="fr-FR" dirty="0"/>
              <a:t>En apprentissage supervisé le modèle Alpha peut fonctionner</a:t>
            </a:r>
          </a:p>
          <a:p>
            <a:pPr lvl="1"/>
            <a:r>
              <a:rPr lang="fr-FR" dirty="0"/>
              <a:t>Mais il faut &gt; 10 Millions de data supervisées</a:t>
            </a:r>
          </a:p>
          <a:p>
            <a:r>
              <a:rPr lang="fr-FR" dirty="0"/>
              <a:t>Un réseau plus petit où pré-entrainer peut suffire sil le nombre de données est insuffisant</a:t>
            </a:r>
          </a:p>
          <a:p>
            <a:pPr lvl="1"/>
            <a:r>
              <a:rPr lang="fr-FR" dirty="0"/>
              <a:t>Complexe à mettre en </a:t>
            </a:r>
            <a:r>
              <a:rPr lang="fr-FR" dirty="0" err="1"/>
              <a:t>oeuvre</a:t>
            </a:r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06253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Heuristiques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réseaux neuronaux étant gourmand en calcul le calcul réparti est presque obligatoire</a:t>
            </a:r>
          </a:p>
          <a:p>
            <a:r>
              <a:rPr lang="fr-FR" dirty="0"/>
              <a:t>Présence d’heuristiques</a:t>
            </a:r>
          </a:p>
          <a:p>
            <a:pPr lvl="1"/>
            <a:r>
              <a:rPr lang="fr-FR" dirty="0"/>
              <a:t>Règles non démontrable qui permettent d’accélérer le traitement</a:t>
            </a:r>
          </a:p>
          <a:p>
            <a:pPr lvl="1"/>
            <a:r>
              <a:rPr lang="fr-FR" dirty="0"/>
              <a:t>Par exemple en échec, la prise de la reine est trop couteuse pour continuer</a:t>
            </a:r>
          </a:p>
          <a:p>
            <a:pPr lvl="1"/>
            <a:r>
              <a:rPr lang="fr-FR" dirty="0"/>
              <a:t>Le résultat d’une heuristique peut être injecter par </a:t>
            </a:r>
            <a:r>
              <a:rPr lang="fr-FR" dirty="0" err="1"/>
              <a:t>concatenate</a:t>
            </a:r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09390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43FDA1-6502-2AA1-BB85-1F04BC3CE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Reinforcement</a:t>
            </a:r>
            <a:r>
              <a:rPr lang="fr-FR" dirty="0"/>
              <a:t> Learning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2D7D36-CF84-2A3F-FD43-DCE86FBA0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L'apprentissage par renforcement consiste RL, pour un agent autonome à apprendre les actions à prendre, à partir d'expériences, de façon à optimiser une récompense quantitative au cours du temps</a:t>
            </a:r>
          </a:p>
          <a:p>
            <a:r>
              <a:rPr lang="fr-FR" dirty="0"/>
              <a:t>L'agent est plongé au sein d'un environnement et prend ses décisions en fonction de son état courant</a:t>
            </a:r>
          </a:p>
          <a:p>
            <a:r>
              <a:rPr lang="fr-FR" dirty="0"/>
              <a:t>En retour, l'environnement procure à l'agent une récompense, qui peut être positive ou négative</a:t>
            </a:r>
          </a:p>
          <a:p>
            <a:r>
              <a:rPr lang="fr-FR" dirty="0"/>
              <a:t>L'agent cherche, au travers d'expériences itérées, un comportement décisionnel</a:t>
            </a:r>
          </a:p>
        </p:txBody>
      </p:sp>
    </p:spTree>
    <p:extLst>
      <p:ext uri="{BB962C8B-B14F-4D97-AF65-F5344CB8AC3E}">
        <p14:creationId xmlns:p14="http://schemas.microsoft.com/office/powerpoint/2010/main" val="2690019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FED4CF-CBB1-DA12-DE62-82FAA4DDF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FBEDAD-EDDA-B227-DD7D-8FC450E6D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97EAA3D-BE45-ADB1-2806-913EA9743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395" y="1199957"/>
            <a:ext cx="8413209" cy="445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087951"/>
      </p:ext>
    </p:extLst>
  </p:cSld>
  <p:clrMapOvr>
    <a:masterClrMapping/>
  </p:clrMapOvr>
</p:sld>
</file>

<file path=ppt/theme/theme1.xml><?xml version="1.0" encoding="utf-8"?>
<a:theme xmlns:a="http://schemas.openxmlformats.org/drawingml/2006/main" name="cvc">
  <a:themeElements>
    <a:clrScheme name="cvc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cv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bg1"/>
            </a:gs>
          </a:gsLst>
          <a:lin ang="5400000" scaled="1"/>
        </a:gra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bg1"/>
            </a:gs>
          </a:gsLst>
          <a:lin ang="5400000" scaled="1"/>
        </a:gra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fr-FR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v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vc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vc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vc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vc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vc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vc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16871</TotalTime>
  <Words>592</Words>
  <Application>Microsoft Office PowerPoint</Application>
  <PresentationFormat>Affichage à l'écran (4:3)</PresentationFormat>
  <Paragraphs>82</Paragraphs>
  <Slides>16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Arial</vt:lpstr>
      <vt:lpstr>Monotype Sorts</vt:lpstr>
      <vt:lpstr>Times New Roman</vt:lpstr>
      <vt:lpstr>cvc</vt:lpstr>
      <vt:lpstr>Présentation PowerPoint</vt:lpstr>
      <vt:lpstr>TensorFlow AlphaGo</vt:lpstr>
      <vt:lpstr>Move 37!</vt:lpstr>
      <vt:lpstr>Alpha Zero</vt:lpstr>
      <vt:lpstr>AlphaZero</vt:lpstr>
      <vt:lpstr>Les DATA</vt:lpstr>
      <vt:lpstr>Heuristiques</vt:lpstr>
      <vt:lpstr>Reinforcement Learning</vt:lpstr>
      <vt:lpstr>Présentation PowerPoint</vt:lpstr>
      <vt:lpstr>TF Agents</vt:lpstr>
      <vt:lpstr>Environnement</vt:lpstr>
      <vt:lpstr>Policy</vt:lpstr>
      <vt:lpstr>Policy and Value Network</vt:lpstr>
      <vt:lpstr>Policy network</vt:lpstr>
      <vt:lpstr>Value network</vt:lpstr>
      <vt:lpstr>Policy &amp; Value Network</vt:lpstr>
    </vt:vector>
  </TitlesOfParts>
  <Company>jkhjkjkh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</dc:title>
  <dc:creator>jhkhkhkj</dc:creator>
  <cp:lastModifiedBy>Cyril Vincent</cp:lastModifiedBy>
  <cp:revision>501</cp:revision>
  <dcterms:created xsi:type="dcterms:W3CDTF">2000-04-10T19:33:12Z</dcterms:created>
  <dcterms:modified xsi:type="dcterms:W3CDTF">2023-10-23T15:29:07Z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lpwstr>0.1</vt:lpwstr>
  </property>
</Properties>
</file>

<file path=docProps/thumbnail.jpeg>
</file>